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33" r:id="rId41"/>
    <p:sldId id="321" r:id="rId42"/>
    <p:sldId id="334" r:id="rId43"/>
    <p:sldId id="288" r:id="rId44"/>
    <p:sldId id="335" r:id="rId45"/>
    <p:sldId id="336"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5174"/>
  </p:normalViewPr>
  <p:slideViewPr>
    <p:cSldViewPr snapToGrid="0" snapToObjects="1">
      <p:cViewPr varScale="1">
        <p:scale>
          <a:sx n="69" d="100"/>
          <a:sy n="69" d="100"/>
        </p:scale>
        <p:origin x="7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292643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harlestfanning/capts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harlestfanning/captson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arlestfanning/captsone/blob/main/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harlestfanning/captsone/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harlestfanning/capts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charlestfanning/captsone/blob/main/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Charles Fanning</a:t>
            </a:r>
          </a:p>
          <a:p>
            <a:r>
              <a:rPr lang="en-US" dirty="0">
                <a:solidFill>
                  <a:schemeClr val="bg2"/>
                </a:solidFill>
                <a:latin typeface="Abadi" panose="020B0604020104020204" pitchFamily="34" charset="0"/>
                <a:ea typeface="SF Pro" pitchFamily="2" charset="0"/>
                <a:cs typeface="SF Pro" pitchFamily="2" charset="0"/>
              </a:rPr>
              <a:t>2 / 14/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EDA was used to investigate the dataset, then the launch outcome column was added</a:t>
            </a:r>
          </a:p>
          <a:p>
            <a:endParaRPr lang="en-US" sz="2200" dirty="0">
              <a:solidFill>
                <a:schemeClr val="accent3">
                  <a:lumMod val="25000"/>
                </a:schemeClr>
              </a:solidFill>
              <a:latin typeface="Abadi" panose="020B0604020104020204" pitchFamily="34" charset="0"/>
            </a:endParaRPr>
          </a:p>
          <a:p>
            <a:r>
              <a:rPr lang="en-US" sz="1600" dirty="0" err="1">
                <a:hlinkClick r:id="rId3"/>
              </a:rPr>
              <a:t>captsone</a:t>
            </a:r>
            <a:r>
              <a:rPr lang="en-US" sz="1600" dirty="0">
                <a:hlinkClick r:id="rId3"/>
              </a:rPr>
              <a:t>/Data </a:t>
            </a:r>
            <a:r>
              <a:rPr lang="en-US" sz="1600" dirty="0" err="1">
                <a:hlinkClick r:id="rId3"/>
              </a:rPr>
              <a:t>Wrangling.ipynb</a:t>
            </a:r>
            <a:r>
              <a:rPr lang="en-US" sz="1600" dirty="0">
                <a:hlinkClick r:id="rId3"/>
              </a:rPr>
              <a:t> at main · </a:t>
            </a:r>
            <a:r>
              <a:rPr lang="en-US" sz="1600" dirty="0" err="1">
                <a:hlinkClick r:id="rId3"/>
              </a:rPr>
              <a:t>charlestfanning</a:t>
            </a:r>
            <a:r>
              <a:rPr lang="en-US" sz="1600" dirty="0">
                <a:hlinkClick r:id="rId3"/>
              </a:rPr>
              <a:t>/</a:t>
            </a:r>
            <a:r>
              <a:rPr lang="en-US" sz="1600" dirty="0" err="1">
                <a:hlinkClick r:id="rId3"/>
              </a:rPr>
              <a:t>captsone</a:t>
            </a:r>
            <a:r>
              <a:rPr lang="en-US" sz="1600" dirty="0">
                <a:hlinkClick r:id="rId3"/>
              </a:rPr>
              <a:t> (github.com)</a:t>
            </a:r>
            <a:endParaRPr lang="en-US" sz="1600"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descr="A black and white sign with black text&#10;&#10;Description automatically generated">
            <a:extLst>
              <a:ext uri="{FF2B5EF4-FFF2-40B4-BE49-F238E27FC236}">
                <a16:creationId xmlns:a16="http://schemas.microsoft.com/office/drawing/2014/main" id="{352B1678-6608-26D3-64CB-0C472DA55788}"/>
              </a:ext>
            </a:extLst>
          </p:cNvPr>
          <p:cNvPicPr>
            <a:picLocks noChangeAspect="1"/>
          </p:cNvPicPr>
          <p:nvPr/>
        </p:nvPicPr>
        <p:blipFill>
          <a:blip r:embed="rId4"/>
          <a:stretch>
            <a:fillRect/>
          </a:stretch>
        </p:blipFill>
        <p:spPr>
          <a:xfrm>
            <a:off x="3838399" y="3780448"/>
            <a:ext cx="2838876" cy="224512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plots included: payload plotted against orbit, orbit plotted against flight number, launch site plotted against payload mass, and payload mass plotted against flight number.</a:t>
            </a:r>
          </a:p>
          <a:p>
            <a:pPr>
              <a:lnSpc>
                <a:spcPct val="100000"/>
              </a:lnSpc>
              <a:spcBef>
                <a:spcPts val="1400"/>
              </a:spcBef>
            </a:pPr>
            <a:endParaRPr lang="en-US" sz="2200" dirty="0">
              <a:solidFill>
                <a:schemeClr val="accent3">
                  <a:lumMod val="25000"/>
                </a:schemeClr>
              </a:solidFill>
              <a:latin typeface="Abadi"/>
            </a:endParaRPr>
          </a:p>
          <a:p>
            <a:r>
              <a:rPr lang="en-US" dirty="0" err="1">
                <a:hlinkClick r:id="rId3"/>
              </a:rPr>
              <a:t>captsone</a:t>
            </a:r>
            <a:r>
              <a:rPr lang="en-US" dirty="0">
                <a:hlinkClick r:id="rId3"/>
              </a:rPr>
              <a:t>/EDA with Data </a:t>
            </a:r>
            <a:r>
              <a:rPr lang="en-US" dirty="0" err="1">
                <a:hlinkClick r:id="rId3"/>
              </a:rPr>
              <a:t>Visualization.ipynb</a:t>
            </a:r>
            <a:r>
              <a:rPr lang="en-US" dirty="0">
                <a:hlinkClick r:id="rId3"/>
              </a:rPr>
              <a:t> at main · </a:t>
            </a:r>
            <a:r>
              <a:rPr lang="en-US" dirty="0" err="1">
                <a:hlinkClick r:id="rId3"/>
              </a:rPr>
              <a:t>charlestfanning</a:t>
            </a:r>
            <a:r>
              <a:rPr lang="en-US" dirty="0">
                <a:hlinkClick r:id="rId3"/>
              </a:rPr>
              <a:t>/</a:t>
            </a:r>
            <a:r>
              <a:rPr lang="en-US" dirty="0" err="1">
                <a:hlinkClick r:id="rId3"/>
              </a:rPr>
              <a:t>captsone</a:t>
            </a:r>
            <a:r>
              <a:rPr lang="en-US" dirty="0">
                <a:hlinkClick r:id="rId3"/>
              </a:rPr>
              <a:t> (github.com)</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graph of blue vertical bars&#10;&#10;Description automatically generated">
            <a:extLst>
              <a:ext uri="{FF2B5EF4-FFF2-40B4-BE49-F238E27FC236}">
                <a16:creationId xmlns:a16="http://schemas.microsoft.com/office/drawing/2014/main" id="{05F5C174-A8A9-3AD6-75BC-B8995B2A0C4D}"/>
              </a:ext>
            </a:extLst>
          </p:cNvPr>
          <p:cNvPicPr>
            <a:picLocks noChangeAspect="1"/>
          </p:cNvPicPr>
          <p:nvPr/>
        </p:nvPicPr>
        <p:blipFill>
          <a:blip r:embed="rId4"/>
          <a:stretch>
            <a:fillRect/>
          </a:stretch>
        </p:blipFill>
        <p:spPr>
          <a:xfrm>
            <a:off x="7916893" y="4001294"/>
            <a:ext cx="3988150" cy="285002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Got the unique launch sites</a:t>
            </a:r>
          </a:p>
          <a:p>
            <a:pPr>
              <a:lnSpc>
                <a:spcPct val="100000"/>
              </a:lnSpc>
              <a:spcBef>
                <a:spcPts val="1400"/>
              </a:spcBef>
            </a:pPr>
            <a:r>
              <a:rPr lang="en-US" sz="2200" dirty="0">
                <a:solidFill>
                  <a:schemeClr val="accent3">
                    <a:lumMod val="25000"/>
                  </a:schemeClr>
                </a:solidFill>
                <a:latin typeface="Abadi"/>
              </a:rPr>
              <a:t>Got 5 launch sites beginning with CCA</a:t>
            </a:r>
          </a:p>
          <a:p>
            <a:pPr>
              <a:lnSpc>
                <a:spcPct val="100000"/>
              </a:lnSpc>
              <a:spcBef>
                <a:spcPts val="1400"/>
              </a:spcBef>
            </a:pPr>
            <a:r>
              <a:rPr lang="en-US" sz="2200" dirty="0">
                <a:solidFill>
                  <a:schemeClr val="accent3">
                    <a:lumMod val="25000"/>
                  </a:schemeClr>
                </a:solidFill>
                <a:latin typeface="Abadi"/>
              </a:rPr>
              <a:t>Got total payload mass</a:t>
            </a:r>
          </a:p>
          <a:p>
            <a:pPr>
              <a:lnSpc>
                <a:spcPct val="100000"/>
              </a:lnSpc>
              <a:spcBef>
                <a:spcPts val="1400"/>
              </a:spcBef>
            </a:pPr>
            <a:r>
              <a:rPr lang="en-US" sz="2200" dirty="0">
                <a:solidFill>
                  <a:schemeClr val="accent3">
                    <a:lumMod val="25000"/>
                  </a:schemeClr>
                </a:solidFill>
                <a:latin typeface="Abadi"/>
              </a:rPr>
              <a:t>Got average payload mass of F9 1.1</a:t>
            </a:r>
          </a:p>
          <a:p>
            <a:pPr>
              <a:lnSpc>
                <a:spcPct val="100000"/>
              </a:lnSpc>
              <a:spcBef>
                <a:spcPts val="1400"/>
              </a:spcBef>
            </a:pPr>
            <a:r>
              <a:rPr lang="en-US" sz="2200" dirty="0">
                <a:solidFill>
                  <a:schemeClr val="accent3">
                    <a:lumMod val="25000"/>
                  </a:schemeClr>
                </a:solidFill>
                <a:latin typeface="Abadi"/>
              </a:rPr>
              <a:t>Got date of first successful launch from ground pad</a:t>
            </a:r>
          </a:p>
          <a:p>
            <a:pPr>
              <a:lnSpc>
                <a:spcPct val="100000"/>
              </a:lnSpc>
              <a:spcBef>
                <a:spcPts val="1400"/>
              </a:spcBef>
            </a:pPr>
            <a:r>
              <a:rPr lang="en-US" sz="2200" dirty="0">
                <a:solidFill>
                  <a:schemeClr val="accent3">
                    <a:lumMod val="25000"/>
                  </a:schemeClr>
                </a:solidFill>
                <a:latin typeface="Abadi"/>
              </a:rPr>
              <a:t>Got the names of successful boosters with weight between 4 and 6 thousand</a:t>
            </a:r>
          </a:p>
          <a:p>
            <a:pPr>
              <a:lnSpc>
                <a:spcPct val="100000"/>
              </a:lnSpc>
              <a:spcBef>
                <a:spcPts val="1400"/>
              </a:spcBef>
            </a:pPr>
            <a:r>
              <a:rPr lang="en-US" sz="2200" dirty="0">
                <a:solidFill>
                  <a:schemeClr val="accent3">
                    <a:lumMod val="25000"/>
                  </a:schemeClr>
                </a:solidFill>
                <a:latin typeface="Abadi"/>
              </a:rPr>
              <a:t>Got total number of successes and failures for missions</a:t>
            </a:r>
          </a:p>
          <a:p>
            <a:pPr>
              <a:lnSpc>
                <a:spcPct val="100000"/>
              </a:lnSpc>
              <a:spcBef>
                <a:spcPts val="1400"/>
              </a:spcBef>
            </a:pPr>
            <a:r>
              <a:rPr lang="en-US" sz="2200" dirty="0">
                <a:solidFill>
                  <a:schemeClr val="accent3">
                    <a:lumMod val="25000"/>
                  </a:schemeClr>
                </a:solidFill>
                <a:latin typeface="Abadi" panose="020B0604020104020204" pitchFamily="34" charset="0"/>
              </a:rPr>
              <a:t>Got rank and count of landing outcomes</a:t>
            </a:r>
          </a:p>
          <a:p>
            <a:r>
              <a:rPr lang="en-US" dirty="0" err="1">
                <a:hlinkClick r:id="rId3"/>
              </a:rPr>
              <a:t>captsone</a:t>
            </a:r>
            <a:r>
              <a:rPr lang="en-US" dirty="0">
                <a:hlinkClick r:id="rId3"/>
              </a:rPr>
              <a:t>/</a:t>
            </a:r>
            <a:r>
              <a:rPr lang="en-US" dirty="0" err="1">
                <a:hlinkClick r:id="rId3"/>
              </a:rPr>
              <a:t>EDA.ipynb</a:t>
            </a:r>
            <a:r>
              <a:rPr lang="en-US" dirty="0">
                <a:hlinkClick r:id="rId3"/>
              </a:rPr>
              <a:t> at main · </a:t>
            </a:r>
            <a:r>
              <a:rPr lang="en-US" dirty="0" err="1">
                <a:hlinkClick r:id="rId3"/>
              </a:rPr>
              <a:t>charlestfanning</a:t>
            </a:r>
            <a:r>
              <a:rPr lang="en-US" dirty="0">
                <a:hlinkClick r:id="rId3"/>
              </a:rPr>
              <a:t>/</a:t>
            </a:r>
            <a:r>
              <a:rPr lang="en-US" dirty="0" err="1">
                <a:hlinkClick r:id="rId3"/>
              </a:rPr>
              <a:t>captsone</a:t>
            </a:r>
            <a:r>
              <a:rPr lang="en-US" dirty="0">
                <a:hlinkClick r:id="rId3"/>
              </a:rPr>
              <a:t> (github.com)</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markers to indicate specific points</a:t>
            </a:r>
          </a:p>
          <a:p>
            <a:pPr>
              <a:lnSpc>
                <a:spcPct val="100000"/>
              </a:lnSpc>
              <a:spcBef>
                <a:spcPts val="1400"/>
              </a:spcBef>
            </a:pPr>
            <a:r>
              <a:rPr lang="en-US" sz="2200" dirty="0">
                <a:solidFill>
                  <a:schemeClr val="accent3">
                    <a:lumMod val="25000"/>
                  </a:schemeClr>
                </a:solidFill>
                <a:latin typeface="Abadi" panose="020B0604020104020204" pitchFamily="34" charset="0"/>
              </a:rPr>
              <a:t>Used circles to indicate specific areas</a:t>
            </a:r>
          </a:p>
          <a:p>
            <a:pPr>
              <a:lnSpc>
                <a:spcPct val="100000"/>
              </a:lnSpc>
              <a:spcBef>
                <a:spcPts val="1400"/>
              </a:spcBef>
            </a:pPr>
            <a:r>
              <a:rPr lang="en-US" sz="2200" dirty="0">
                <a:solidFill>
                  <a:schemeClr val="accent3">
                    <a:lumMod val="25000"/>
                  </a:schemeClr>
                </a:solidFill>
                <a:latin typeface="Abadi" panose="020B0604020104020204" pitchFamily="34" charset="0"/>
              </a:rPr>
              <a:t>Used markers to indicate events at a point</a:t>
            </a:r>
          </a:p>
          <a:p>
            <a:pPr>
              <a:lnSpc>
                <a:spcPct val="100000"/>
              </a:lnSpc>
              <a:spcBef>
                <a:spcPts val="1400"/>
              </a:spcBef>
            </a:pPr>
            <a:r>
              <a:rPr lang="en-US" sz="2200" dirty="0">
                <a:solidFill>
                  <a:schemeClr val="accent3">
                    <a:lumMod val="25000"/>
                  </a:schemeClr>
                </a:solidFill>
                <a:latin typeface="Abadi" panose="020B0604020104020204" pitchFamily="34" charset="0"/>
              </a:rPr>
              <a:t>Used lines to indicate distances between points</a:t>
            </a:r>
          </a:p>
          <a:p>
            <a:pPr marL="0" indent="0">
              <a:lnSpc>
                <a:spcPct val="100000"/>
              </a:lnSpc>
              <a:spcBef>
                <a:spcPts val="1400"/>
              </a:spcBef>
              <a:buNone/>
            </a:pPr>
            <a:endParaRPr lang="en-US" sz="1600" dirty="0">
              <a:hlinkClick r:id="rId3"/>
            </a:endParaRPr>
          </a:p>
          <a:p>
            <a:pPr marL="0" indent="0">
              <a:lnSpc>
                <a:spcPct val="100000"/>
              </a:lnSpc>
              <a:spcBef>
                <a:spcPts val="1400"/>
              </a:spcBef>
              <a:buNone/>
            </a:pPr>
            <a:r>
              <a:rPr lang="en-US" sz="1600" dirty="0" err="1">
                <a:hlinkClick r:id="rId3"/>
              </a:rPr>
              <a:t>captsone</a:t>
            </a:r>
            <a:r>
              <a:rPr lang="en-US" sz="1600" dirty="0">
                <a:hlinkClick r:id="rId3"/>
              </a:rPr>
              <a:t>/Interactive Visual Analytics with Folium </a:t>
            </a:r>
            <a:r>
              <a:rPr lang="en-US" sz="1600" dirty="0" err="1">
                <a:hlinkClick r:id="rId3"/>
              </a:rPr>
              <a:t>lab.ipynb</a:t>
            </a:r>
            <a:r>
              <a:rPr lang="en-US" sz="1600" dirty="0">
                <a:hlinkClick r:id="rId3"/>
              </a:rPr>
              <a:t> at main · </a:t>
            </a:r>
            <a:r>
              <a:rPr lang="en-US" sz="1600" dirty="0" err="1">
                <a:hlinkClick r:id="rId3"/>
              </a:rPr>
              <a:t>charlestfanning</a:t>
            </a:r>
            <a:r>
              <a:rPr lang="en-US" sz="1600" dirty="0">
                <a:hlinkClick r:id="rId3"/>
              </a:rPr>
              <a:t>/</a:t>
            </a:r>
            <a:r>
              <a:rPr lang="en-US" sz="1600" dirty="0" err="1">
                <a:hlinkClick r:id="rId3"/>
              </a:rPr>
              <a:t>captsone</a:t>
            </a:r>
            <a:r>
              <a:rPr lang="en-US" sz="1600" dirty="0">
                <a:hlinkClick r:id="rId3"/>
              </a:rPr>
              <a:t> (github.com)</a:t>
            </a:r>
            <a:endParaRPr lang="en-US" sz="1600" dirty="0"/>
          </a:p>
          <a:p>
            <a:pPr marL="0" indent="0">
              <a:lnSpc>
                <a:spcPct val="100000"/>
              </a:lnSpc>
              <a:spcBef>
                <a:spcPts val="1400"/>
              </a:spcBef>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plots that were used for the dashboard were the percentage of launches by site and the payload range and it allows to see the relationship between payload range and launches by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models for classification were logistic regression, SVM, decision trees, and KNN</a:t>
            </a:r>
          </a:p>
          <a:p>
            <a:r>
              <a:rPr lang="en-US" dirty="0" err="1">
                <a:hlinkClick r:id="rId3"/>
              </a:rPr>
              <a:t>captsone</a:t>
            </a:r>
            <a:r>
              <a:rPr lang="en-US" dirty="0">
                <a:hlinkClick r:id="rId3"/>
              </a:rPr>
              <a:t>/Machine Learning </a:t>
            </a:r>
            <a:r>
              <a:rPr lang="en-US" dirty="0" err="1">
                <a:hlinkClick r:id="rId3"/>
              </a:rPr>
              <a:t>Prediction.ipynb</a:t>
            </a:r>
            <a:r>
              <a:rPr lang="en-US" dirty="0">
                <a:hlinkClick r:id="rId3"/>
              </a:rPr>
              <a:t> at main · </a:t>
            </a:r>
            <a:r>
              <a:rPr lang="en-US" dirty="0" err="1">
                <a:hlinkClick r:id="rId3"/>
              </a:rPr>
              <a:t>charlestfanning</a:t>
            </a:r>
            <a:r>
              <a:rPr lang="en-US" dirty="0">
                <a:hlinkClick r:id="rId3"/>
              </a:rPr>
              <a:t>/</a:t>
            </a:r>
            <a:r>
              <a:rPr lang="en-US" dirty="0" err="1">
                <a:hlinkClick r:id="rId3"/>
              </a:rPr>
              <a:t>captsone</a:t>
            </a:r>
            <a:r>
              <a:rPr lang="en-US" dirty="0">
                <a:hlinkClick r:id="rId3"/>
              </a:rPr>
              <a:t> (github.com)</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data processing&#10;&#10;Description automatically generated">
            <a:extLst>
              <a:ext uri="{FF2B5EF4-FFF2-40B4-BE49-F238E27FC236}">
                <a16:creationId xmlns:a16="http://schemas.microsoft.com/office/drawing/2014/main" id="{6E4CC8C2-7D67-92B1-7607-E80EC0E116E8}"/>
              </a:ext>
            </a:extLst>
          </p:cNvPr>
          <p:cNvPicPr>
            <a:picLocks noChangeAspect="1"/>
          </p:cNvPicPr>
          <p:nvPr/>
        </p:nvPicPr>
        <p:blipFill>
          <a:blip r:embed="rId4"/>
          <a:stretch>
            <a:fillRect/>
          </a:stretch>
        </p:blipFill>
        <p:spPr>
          <a:xfrm>
            <a:off x="7331983" y="3034223"/>
            <a:ext cx="2918146" cy="382377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t>SpaceX has four launch sites, and the average payload of F9 1.1 booster is 2928 kilograms. The first successful landing was in 2017. </a:t>
            </a:r>
          </a:p>
          <a:p>
            <a:pPr lvl="1"/>
            <a:r>
              <a:rPr lang="en-US" sz="1800" dirty="0"/>
              <a:t>There were two booster versions that has failures in 2015, B1012 and B1015.</a:t>
            </a:r>
          </a:p>
          <a:p>
            <a:pPr lvl="1"/>
            <a:r>
              <a:rPr lang="en-US" sz="1800" dirty="0"/>
              <a:t>The landing outcomes tended more towards success over time.</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163762" y="3879849"/>
            <a:ext cx="3932238" cy="1501726"/>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1 there was a clear positive correlation between flight number and payload mass, but for 0 the correlation is less clear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a number of points&#10;&#10;Description automatically generated with medium confidence">
            <a:extLst>
              <a:ext uri="{FF2B5EF4-FFF2-40B4-BE49-F238E27FC236}">
                <a16:creationId xmlns:a16="http://schemas.microsoft.com/office/drawing/2014/main" id="{4867EB5E-7E6A-6CD2-8A66-7E57511F7097}"/>
              </a:ext>
            </a:extLst>
          </p:cNvPr>
          <p:cNvPicPr>
            <a:picLocks noChangeAspect="1"/>
          </p:cNvPicPr>
          <p:nvPr/>
        </p:nvPicPr>
        <p:blipFill>
          <a:blip r:embed="rId3"/>
          <a:stretch>
            <a:fillRect/>
          </a:stretch>
        </p:blipFill>
        <p:spPr>
          <a:xfrm>
            <a:off x="770011" y="1669662"/>
            <a:ext cx="10410608" cy="20935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163762" y="4039234"/>
            <a:ext cx="3932238" cy="1784791"/>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tends to have a higher payload mass than 0, and those larger payload masses tend to be associated with launch sites that do not have many observations for 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background with many colored dots&#10;&#10;Description automatically generated">
            <a:extLst>
              <a:ext uri="{FF2B5EF4-FFF2-40B4-BE49-F238E27FC236}">
                <a16:creationId xmlns:a16="http://schemas.microsoft.com/office/drawing/2014/main" id="{90CF7FEF-4A3C-66B0-C9A1-35C966CCC8A9}"/>
              </a:ext>
            </a:extLst>
          </p:cNvPr>
          <p:cNvPicPr>
            <a:picLocks noChangeAspect="1"/>
          </p:cNvPicPr>
          <p:nvPr/>
        </p:nvPicPr>
        <p:blipFill>
          <a:blip r:embed="rId3"/>
          <a:stretch>
            <a:fillRect/>
          </a:stretch>
        </p:blipFill>
        <p:spPr>
          <a:xfrm>
            <a:off x="645187" y="1493403"/>
            <a:ext cx="8707065" cy="167663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5383" y="3151259"/>
            <a:ext cx="3932238" cy="201158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of them are fine, SO is the least successful orbit type, and ES-L1, GEO, HEO, and SSO are the most </a:t>
            </a:r>
            <a:r>
              <a:rPr lang="en-US" sz="2200" dirty="0" err="1">
                <a:solidFill>
                  <a:schemeClr val="accent3">
                    <a:lumMod val="25000"/>
                  </a:schemeClr>
                </a:solidFill>
                <a:latin typeface="Abadi" panose="020B0604020104020204" pitchFamily="34" charset="0"/>
              </a:rPr>
              <a:t>succesful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with medium confidence">
            <a:extLst>
              <a:ext uri="{FF2B5EF4-FFF2-40B4-BE49-F238E27FC236}">
                <a16:creationId xmlns:a16="http://schemas.microsoft.com/office/drawing/2014/main" id="{3B1C709B-C18A-31C1-897F-272EF09D5DA0}"/>
              </a:ext>
            </a:extLst>
          </p:cNvPr>
          <p:cNvPicPr>
            <a:picLocks noChangeAspect="1"/>
          </p:cNvPicPr>
          <p:nvPr/>
        </p:nvPicPr>
        <p:blipFill>
          <a:blip r:embed="rId3"/>
          <a:stretch>
            <a:fillRect/>
          </a:stretch>
        </p:blipFill>
        <p:spPr>
          <a:xfrm>
            <a:off x="912834" y="1491384"/>
            <a:ext cx="5639587" cy="435353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36239" y="3532797"/>
            <a:ext cx="3932238" cy="164411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both types of observation, there is surprisingly a negative correlation between flight number and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white background with orange and blue dots&#10;&#10;Description automatically generated">
            <a:extLst>
              <a:ext uri="{FF2B5EF4-FFF2-40B4-BE49-F238E27FC236}">
                <a16:creationId xmlns:a16="http://schemas.microsoft.com/office/drawing/2014/main" id="{966733FD-C639-33D3-EAA1-3D35CEA42654}"/>
              </a:ext>
            </a:extLst>
          </p:cNvPr>
          <p:cNvPicPr>
            <a:picLocks noChangeAspect="1"/>
          </p:cNvPicPr>
          <p:nvPr/>
        </p:nvPicPr>
        <p:blipFill>
          <a:blip r:embed="rId3"/>
          <a:stretch>
            <a:fillRect/>
          </a:stretch>
        </p:blipFill>
        <p:spPr>
          <a:xfrm>
            <a:off x="770011" y="1432774"/>
            <a:ext cx="8668960" cy="16290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3650673"/>
            <a:ext cx="3932238" cy="1073727"/>
          </a:xfrm>
          <a:prstGeom prst="rect">
            <a:avLst/>
          </a:prstGeom>
        </p:spPr>
        <p:txBody>
          <a:bodyPr>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smaller payload masses are correlated with the same few orbit types, but the larger payloads are scarce and concentrated at the lower orbits too.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orange and blue dots&#10;&#10;Description automatically generated">
            <a:extLst>
              <a:ext uri="{FF2B5EF4-FFF2-40B4-BE49-F238E27FC236}">
                <a16:creationId xmlns:a16="http://schemas.microsoft.com/office/drawing/2014/main" id="{FCB3C14D-3610-4DB5-7299-30BF4E89B40A}"/>
              </a:ext>
            </a:extLst>
          </p:cNvPr>
          <p:cNvPicPr>
            <a:picLocks noChangeAspect="1"/>
          </p:cNvPicPr>
          <p:nvPr/>
        </p:nvPicPr>
        <p:blipFill>
          <a:blip r:embed="rId3"/>
          <a:stretch>
            <a:fillRect/>
          </a:stretch>
        </p:blipFill>
        <p:spPr>
          <a:xfrm>
            <a:off x="770011" y="1352031"/>
            <a:ext cx="8735644" cy="164805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21975" y="3429000"/>
            <a:ext cx="3932238" cy="867407"/>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is a positive trend between launch success and year</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line graph with numbers and a line&#10;&#10;Description automatically generated">
            <a:extLst>
              <a:ext uri="{FF2B5EF4-FFF2-40B4-BE49-F238E27FC236}">
                <a16:creationId xmlns:a16="http://schemas.microsoft.com/office/drawing/2014/main" id="{77E57301-F47A-9CDE-EAD9-83410FDE4164}"/>
              </a:ext>
            </a:extLst>
          </p:cNvPr>
          <p:cNvPicPr>
            <a:picLocks noChangeAspect="1"/>
          </p:cNvPicPr>
          <p:nvPr/>
        </p:nvPicPr>
        <p:blipFill>
          <a:blip r:embed="rId3"/>
          <a:stretch>
            <a:fillRect/>
          </a:stretch>
        </p:blipFill>
        <p:spPr>
          <a:xfrm>
            <a:off x="770011" y="1466989"/>
            <a:ext cx="5658640" cy="420111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77200" y="1825625"/>
            <a:ext cx="243839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different launch site names are CCAFS LC-40, CCAFS SLC-40, KSC LC-39A, and 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descr="A screenshot of a phone&#10;&#10;Description automatically generated">
            <a:extLst>
              <a:ext uri="{FF2B5EF4-FFF2-40B4-BE49-F238E27FC236}">
                <a16:creationId xmlns:a16="http://schemas.microsoft.com/office/drawing/2014/main" id="{9547D7B8-F598-137B-4D79-E6C4F46030FC}"/>
              </a:ext>
            </a:extLst>
          </p:cNvPr>
          <p:cNvPicPr>
            <a:picLocks noChangeAspect="1"/>
          </p:cNvPicPr>
          <p:nvPr/>
        </p:nvPicPr>
        <p:blipFill>
          <a:blip r:embed="rId3"/>
          <a:stretch>
            <a:fillRect/>
          </a:stretch>
        </p:blipFill>
        <p:spPr>
          <a:xfrm>
            <a:off x="1411360" y="1777134"/>
            <a:ext cx="2438398" cy="35221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6232" y="2867817"/>
            <a:ext cx="3125768" cy="2552412"/>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the launch sites beginning with CCA along with their </a:t>
            </a:r>
            <a:r>
              <a:rPr lang="en-US" sz="2200" dirty="0" err="1">
                <a:solidFill>
                  <a:schemeClr val="accent3">
                    <a:lumMod val="25000"/>
                  </a:schemeClr>
                </a:solidFill>
                <a:latin typeface="Abadi" panose="020B0604020104020204" pitchFamily="34" charset="0"/>
              </a:rPr>
              <a:t>DATe</a:t>
            </a:r>
            <a:r>
              <a:rPr lang="en-US" sz="2200" dirty="0">
                <a:solidFill>
                  <a:schemeClr val="accent3">
                    <a:lumMod val="25000"/>
                  </a:schemeClr>
                </a:solidFill>
                <a:latin typeface="Abadi" panose="020B0604020104020204" pitchFamily="34" charset="0"/>
              </a:rPr>
              <a:t>, time, booster version, payload, payload mass, orbit, customer, mission outcome, and landing outcome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C69CE2BE-FDFD-BB46-A57C-84C958063919}"/>
              </a:ext>
            </a:extLst>
          </p:cNvPr>
          <p:cNvPicPr>
            <a:picLocks noChangeAspect="1"/>
          </p:cNvPicPr>
          <p:nvPr/>
        </p:nvPicPr>
        <p:blipFill>
          <a:blip r:embed="rId3"/>
          <a:stretch>
            <a:fillRect/>
          </a:stretch>
        </p:blipFill>
        <p:spPr>
          <a:xfrm>
            <a:off x="521114" y="1343935"/>
            <a:ext cx="8545118" cy="38200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95855" y="1825625"/>
            <a:ext cx="211974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mass is 111268</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close up of a number&#10;&#10;Description automatically generated">
            <a:extLst>
              <a:ext uri="{FF2B5EF4-FFF2-40B4-BE49-F238E27FC236}">
                <a16:creationId xmlns:a16="http://schemas.microsoft.com/office/drawing/2014/main" id="{705A7F48-2A3F-BE18-0E97-EED94FDAEB6D}"/>
              </a:ext>
            </a:extLst>
          </p:cNvPr>
          <p:cNvPicPr>
            <a:picLocks noChangeAspect="1"/>
          </p:cNvPicPr>
          <p:nvPr/>
        </p:nvPicPr>
        <p:blipFill>
          <a:blip r:embed="rId3"/>
          <a:stretch>
            <a:fillRect/>
          </a:stretch>
        </p:blipFill>
        <p:spPr>
          <a:xfrm>
            <a:off x="1502273" y="1887970"/>
            <a:ext cx="3707036" cy="188493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65127" y="1825625"/>
            <a:ext cx="2050472"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by F9 v1.1 is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close up of a number&#10;&#10;Description automatically generated">
            <a:extLst>
              <a:ext uri="{FF2B5EF4-FFF2-40B4-BE49-F238E27FC236}">
                <a16:creationId xmlns:a16="http://schemas.microsoft.com/office/drawing/2014/main" id="{95BBD3E2-03F9-6629-93FE-CA52BAB7AC28}"/>
              </a:ext>
            </a:extLst>
          </p:cNvPr>
          <p:cNvPicPr>
            <a:picLocks noChangeAspect="1"/>
          </p:cNvPicPr>
          <p:nvPr/>
        </p:nvPicPr>
        <p:blipFill>
          <a:blip r:embed="rId3"/>
          <a:stretch>
            <a:fillRect/>
          </a:stretch>
        </p:blipFill>
        <p:spPr>
          <a:xfrm>
            <a:off x="1495357" y="1525545"/>
            <a:ext cx="4115734" cy="254207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92836" y="1825625"/>
            <a:ext cx="202276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 success was on 2015-12-22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close up of a number&#10;&#10;Description automatically generated">
            <a:extLst>
              <a:ext uri="{FF2B5EF4-FFF2-40B4-BE49-F238E27FC236}">
                <a16:creationId xmlns:a16="http://schemas.microsoft.com/office/drawing/2014/main" id="{C0D3D024-FF4D-70B8-AEF9-AD0D876E5969}"/>
              </a:ext>
            </a:extLst>
          </p:cNvPr>
          <p:cNvPicPr>
            <a:picLocks noChangeAspect="1"/>
          </p:cNvPicPr>
          <p:nvPr/>
        </p:nvPicPr>
        <p:blipFill>
          <a:blip r:embed="rId3"/>
          <a:stretch>
            <a:fillRect/>
          </a:stretch>
        </p:blipFill>
        <p:spPr>
          <a:xfrm>
            <a:off x="1076242" y="1763280"/>
            <a:ext cx="3539258" cy="176962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14772" y="1825625"/>
            <a:ext cx="1800827"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different successful drone ship landings with payload between 4000 and 6000 are F9 FT B1021.2, F9 FT B1031.2, F9 FT B1022, and F9 FT B1026</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D5113BF1-9362-965D-B454-3847CF1BE3BF}"/>
              </a:ext>
            </a:extLst>
          </p:cNvPr>
          <p:cNvPicPr>
            <a:picLocks noChangeAspect="1"/>
          </p:cNvPicPr>
          <p:nvPr/>
        </p:nvPicPr>
        <p:blipFill>
          <a:blip r:embed="rId3"/>
          <a:stretch>
            <a:fillRect/>
          </a:stretch>
        </p:blipFill>
        <p:spPr>
          <a:xfrm>
            <a:off x="1676401" y="1764543"/>
            <a:ext cx="2964872" cy="357242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42372" y="1739446"/>
            <a:ext cx="10515600" cy="45799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start with web scraping off the SpaceX API</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Then, we used EDA and data preprocessing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finished with using machine learning to model for extracting insights from the data</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exploratory data analysis steps made it clear which features were the most relevant from each other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modeling stage made it clear how each feature implied whether the target variable would be successful.</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14772" y="1825625"/>
            <a:ext cx="180082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different mission outcomes are failure, success, and success (payload status unclear), all 1 except success with is 99</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A5D627CC-4D82-402F-6B4F-373C18960B75}"/>
              </a:ext>
            </a:extLst>
          </p:cNvPr>
          <p:cNvPicPr>
            <a:picLocks noChangeAspect="1"/>
          </p:cNvPicPr>
          <p:nvPr/>
        </p:nvPicPr>
        <p:blipFill>
          <a:blip r:embed="rId3"/>
          <a:stretch>
            <a:fillRect/>
          </a:stretch>
        </p:blipFill>
        <p:spPr>
          <a:xfrm>
            <a:off x="1105172" y="1628523"/>
            <a:ext cx="5351423" cy="27079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14772" y="1825625"/>
            <a:ext cx="180082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boosters that have carried the maximum payload are as given in the table to the left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group of numbers on a white background&#10;&#10;Description automatically generated">
            <a:extLst>
              <a:ext uri="{FF2B5EF4-FFF2-40B4-BE49-F238E27FC236}">
                <a16:creationId xmlns:a16="http://schemas.microsoft.com/office/drawing/2014/main" id="{8DDAE14D-FF16-B609-9D76-C9D01B086929}"/>
              </a:ext>
            </a:extLst>
          </p:cNvPr>
          <p:cNvPicPr>
            <a:picLocks noChangeAspect="1"/>
          </p:cNvPicPr>
          <p:nvPr/>
        </p:nvPicPr>
        <p:blipFill>
          <a:blip r:embed="rId3"/>
          <a:stretch>
            <a:fillRect/>
          </a:stretch>
        </p:blipFill>
        <p:spPr>
          <a:xfrm>
            <a:off x="1522695" y="1547549"/>
            <a:ext cx="1690775" cy="509813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34400" y="1825625"/>
            <a:ext cx="1981199" cy="4351338"/>
          </a:xfrm>
          <a:prstGeom prst="rect">
            <a:avLst/>
          </a:prstGeom>
        </p:spPr>
        <p:txBody>
          <a:bodyPr lIns="91440" tIns="45720" rIns="91440" bIns="45720" anchor="t">
            <a:normAutofit fontScale="92500"/>
          </a:bodyPr>
          <a:lstStyle/>
          <a:p>
            <a:pPr marL="0" indent="0">
              <a:lnSpc>
                <a:spcPct val="100000"/>
              </a:lnSpc>
              <a:spcBef>
                <a:spcPts val="1400"/>
              </a:spcBef>
              <a:buNone/>
            </a:pPr>
            <a:r>
              <a:rPr lang="en-US" dirty="0">
                <a:solidFill>
                  <a:schemeClr val="accent3">
                    <a:lumMod val="25000"/>
                  </a:schemeClr>
                </a:solidFill>
                <a:latin typeface="Abadi"/>
              </a:rPr>
              <a:t>The 2015 booster versions are F9 v1.1 B1012 and F9v1.1 B1015 both launched from CCAFS LC-40</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white rectangular object with black text&#10;&#10;Description automatically generated">
            <a:extLst>
              <a:ext uri="{FF2B5EF4-FFF2-40B4-BE49-F238E27FC236}">
                <a16:creationId xmlns:a16="http://schemas.microsoft.com/office/drawing/2014/main" id="{7A2AD59D-8396-5383-E83D-17785328937E}"/>
              </a:ext>
            </a:extLst>
          </p:cNvPr>
          <p:cNvPicPr>
            <a:picLocks noChangeAspect="1"/>
          </p:cNvPicPr>
          <p:nvPr/>
        </p:nvPicPr>
        <p:blipFill>
          <a:blip r:embed="rId3"/>
          <a:stretch>
            <a:fillRect/>
          </a:stretch>
        </p:blipFill>
        <p:spPr>
          <a:xfrm>
            <a:off x="1102049" y="1632986"/>
            <a:ext cx="6427091" cy="256494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06691" y="1825625"/>
            <a:ext cx="2008908"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landing outcomes from between 2010 and 2017 are more varied than the other landing outcomes given previously, these mostly being no attempt and having more failures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phone&#10;&#10;Description automatically generated">
            <a:extLst>
              <a:ext uri="{FF2B5EF4-FFF2-40B4-BE49-F238E27FC236}">
                <a16:creationId xmlns:a16="http://schemas.microsoft.com/office/drawing/2014/main" id="{10FEC910-4ABE-19F7-A349-B293EEEAD319}"/>
              </a:ext>
            </a:extLst>
          </p:cNvPr>
          <p:cNvPicPr>
            <a:picLocks noChangeAspect="1"/>
          </p:cNvPicPr>
          <p:nvPr/>
        </p:nvPicPr>
        <p:blipFill>
          <a:blip r:embed="rId3"/>
          <a:stretch>
            <a:fillRect/>
          </a:stretch>
        </p:blipFill>
        <p:spPr>
          <a:xfrm>
            <a:off x="1343368" y="1548256"/>
            <a:ext cx="3353323" cy="440123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44180" y="4143681"/>
            <a:ext cx="9745589" cy="1881892"/>
          </a:xfrm>
          <a:prstGeom prst="rect">
            <a:avLst/>
          </a:prstGeom>
        </p:spPr>
        <p:txBody>
          <a:bodyPr lIns="91440" tIns="45720" rIns="91440" bIns="45720" anchor="t">
            <a:normAutofit/>
          </a:bodyPr>
          <a:lstStyle/>
          <a:p>
            <a:pPr marL="0" indent="0">
              <a:buNone/>
            </a:pPr>
            <a:r>
              <a:rPr lang="en-US" dirty="0"/>
              <a:t>The sides are very spread out across the country and tend to be very near to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Picture 5" descr="A map of the united states&#10;&#10;Description automatically generated">
            <a:extLst>
              <a:ext uri="{FF2B5EF4-FFF2-40B4-BE49-F238E27FC236}">
                <a16:creationId xmlns:a16="http://schemas.microsoft.com/office/drawing/2014/main" id="{4AADD10F-BC45-E025-8B16-CB086F2B2CDA}"/>
              </a:ext>
            </a:extLst>
          </p:cNvPr>
          <p:cNvPicPr>
            <a:picLocks noChangeAspect="1"/>
          </p:cNvPicPr>
          <p:nvPr/>
        </p:nvPicPr>
        <p:blipFill>
          <a:blip r:embed="rId3"/>
          <a:stretch>
            <a:fillRect/>
          </a:stretch>
        </p:blipFill>
        <p:spPr>
          <a:xfrm>
            <a:off x="892874" y="1575377"/>
            <a:ext cx="4448796" cy="265784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280353"/>
            <a:ext cx="9745589" cy="4351338"/>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more launch sites screenshots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descr="A screenshot of a map&#10;&#10;Description automatically generated">
            <a:extLst>
              <a:ext uri="{FF2B5EF4-FFF2-40B4-BE49-F238E27FC236}">
                <a16:creationId xmlns:a16="http://schemas.microsoft.com/office/drawing/2014/main" id="{5D388E05-7185-25EE-C211-EADBF17E2BE0}"/>
              </a:ext>
            </a:extLst>
          </p:cNvPr>
          <p:cNvPicPr>
            <a:picLocks noChangeAspect="1"/>
          </p:cNvPicPr>
          <p:nvPr/>
        </p:nvPicPr>
        <p:blipFill>
          <a:blip r:embed="rId2"/>
          <a:stretch>
            <a:fillRect/>
          </a:stretch>
        </p:blipFill>
        <p:spPr>
          <a:xfrm>
            <a:off x="2872670" y="1603741"/>
            <a:ext cx="3155141" cy="176630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28897" y="3411855"/>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More launch sites screenshots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descr="A map with a road and a road&#10;&#10;Description automatically generated with medium confidence">
            <a:extLst>
              <a:ext uri="{FF2B5EF4-FFF2-40B4-BE49-F238E27FC236}">
                <a16:creationId xmlns:a16="http://schemas.microsoft.com/office/drawing/2014/main" id="{B5BB9E9C-63D8-8143-AE7F-0E127312E01D}"/>
              </a:ext>
            </a:extLst>
          </p:cNvPr>
          <p:cNvPicPr>
            <a:picLocks noChangeAspect="1"/>
          </p:cNvPicPr>
          <p:nvPr/>
        </p:nvPicPr>
        <p:blipFill>
          <a:blip r:embed="rId2"/>
          <a:stretch>
            <a:fillRect/>
          </a:stretch>
        </p:blipFill>
        <p:spPr>
          <a:xfrm>
            <a:off x="2329156" y="1135564"/>
            <a:ext cx="4929774" cy="2293436"/>
          </a:xfrm>
          <a:prstGeom prst="rect">
            <a:avLst/>
          </a:prstGeom>
        </p:spPr>
      </p:pic>
    </p:spTree>
    <p:extLst>
      <p:ext uri="{BB962C8B-B14F-4D97-AF65-F5344CB8AC3E}">
        <p14:creationId xmlns:p14="http://schemas.microsoft.com/office/powerpoint/2010/main" val="2160432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7610" y="36544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KSC LC-39A there were 25% launches with value 0 and 75% with value 1</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descr="A blue and red pie chart&#10;&#10;Description automatically generated">
            <a:extLst>
              <a:ext uri="{FF2B5EF4-FFF2-40B4-BE49-F238E27FC236}">
                <a16:creationId xmlns:a16="http://schemas.microsoft.com/office/drawing/2014/main" id="{48B3AD99-4313-41D0-71C7-9EF16636E7CB}"/>
              </a:ext>
            </a:extLst>
          </p:cNvPr>
          <p:cNvPicPr>
            <a:picLocks noChangeAspect="1"/>
          </p:cNvPicPr>
          <p:nvPr/>
        </p:nvPicPr>
        <p:blipFill>
          <a:blip r:embed="rId2"/>
          <a:stretch>
            <a:fillRect/>
          </a:stretch>
        </p:blipFill>
        <p:spPr>
          <a:xfrm>
            <a:off x="1277385" y="1087699"/>
            <a:ext cx="5480307" cy="2566726"/>
          </a:xfrm>
          <a:prstGeom prst="rect">
            <a:avLst/>
          </a:prstGeom>
        </p:spPr>
      </p:pic>
    </p:spTree>
    <p:extLst>
      <p:ext uri="{BB962C8B-B14F-4D97-AF65-F5344CB8AC3E}">
        <p14:creationId xmlns:p14="http://schemas.microsoft.com/office/powerpoint/2010/main" val="608570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598467" cy="390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The background is that we want to see if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is able to compete with SpaceX.</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We want to use regression to estimate what a launch will cost given all the features pertaining to the launch, and we also want to predict where the best places to make launches will be.</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3987908"/>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of the models have around 80% for training and test accuracy but training accuracy is higher for most of them so probably mostly overfit except for tree where test accuracy is even higher than train accuracy, so it honestly probably just got lucky but still looks most promising anyways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with blue and orange bars&#10;&#10;Description automatically generated">
            <a:extLst>
              <a:ext uri="{FF2B5EF4-FFF2-40B4-BE49-F238E27FC236}">
                <a16:creationId xmlns:a16="http://schemas.microsoft.com/office/drawing/2014/main" id="{24DE03FE-D8D6-BF45-31B8-6C64233E222F}"/>
              </a:ext>
            </a:extLst>
          </p:cNvPr>
          <p:cNvPicPr>
            <a:picLocks noChangeAspect="1"/>
          </p:cNvPicPr>
          <p:nvPr/>
        </p:nvPicPr>
        <p:blipFill>
          <a:blip r:embed="rId2"/>
          <a:stretch>
            <a:fillRect/>
          </a:stretch>
        </p:blipFill>
        <p:spPr>
          <a:xfrm>
            <a:off x="6586861" y="1087699"/>
            <a:ext cx="4903317" cy="3531405"/>
          </a:xfrm>
          <a:prstGeom prst="rect">
            <a:avLst/>
          </a:prstGeom>
        </p:spPr>
      </p:pic>
    </p:spTree>
    <p:extLst>
      <p:ext uri="{BB962C8B-B14F-4D97-AF65-F5344CB8AC3E}">
        <p14:creationId xmlns:p14="http://schemas.microsoft.com/office/powerpoint/2010/main" val="3204384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Mostly true positive and true negative, it was only wrong when it predicted </a:t>
            </a:r>
            <a:r>
              <a:rPr lang="en-US" sz="2200" dirty="0" err="1">
                <a:solidFill>
                  <a:schemeClr val="accent3">
                    <a:lumMod val="25000"/>
                  </a:schemeClr>
                </a:solidFill>
                <a:latin typeface="Abadi" panose="020B0604020104020204" pitchFamily="34" charset="0"/>
              </a:rPr>
              <a:t>lan</a:t>
            </a:r>
            <a:r>
              <a:rPr lang="en-US" sz="2200" dirty="0">
                <a:solidFill>
                  <a:schemeClr val="accent3">
                    <a:lumMod val="25000"/>
                  </a:schemeClr>
                </a:solidFill>
                <a:latin typeface="Abadi" panose="020B0604020104020204" pitchFamily="34" charset="0"/>
              </a:rPr>
              <a:t> when it truly did not land once, so overall pretty good.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screenshot of a computer&#10;&#10;Description automatically generated">
            <a:extLst>
              <a:ext uri="{FF2B5EF4-FFF2-40B4-BE49-F238E27FC236}">
                <a16:creationId xmlns:a16="http://schemas.microsoft.com/office/drawing/2014/main" id="{49BAF8FB-BBDC-8C16-6BF9-7CD576246377}"/>
              </a:ext>
            </a:extLst>
          </p:cNvPr>
          <p:cNvPicPr>
            <a:picLocks noChangeAspect="1"/>
          </p:cNvPicPr>
          <p:nvPr/>
        </p:nvPicPr>
        <p:blipFill>
          <a:blip r:embed="rId2"/>
          <a:stretch>
            <a:fillRect/>
          </a:stretch>
        </p:blipFill>
        <p:spPr>
          <a:xfrm>
            <a:off x="2313188" y="2591552"/>
            <a:ext cx="4573042" cy="3531405"/>
          </a:xfrm>
          <a:prstGeom prst="rect">
            <a:avLst/>
          </a:prstGeom>
        </p:spPr>
      </p:pic>
    </p:spTree>
    <p:extLst>
      <p:ext uri="{BB962C8B-B14F-4D97-AF65-F5344CB8AC3E}">
        <p14:creationId xmlns:p14="http://schemas.microsoft.com/office/powerpoint/2010/main" val="3050713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1672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8800" dirty="0">
                <a:solidFill>
                  <a:schemeClr val="accent3">
                    <a:lumMod val="25000"/>
                  </a:schemeClr>
                </a:solidFill>
                <a:latin typeface="Abadi"/>
              </a:rPr>
              <a:t>Half of the data came from </a:t>
            </a:r>
            <a:r>
              <a:rPr lang="en-US" sz="8800" dirty="0" err="1">
                <a:solidFill>
                  <a:schemeClr val="accent3">
                    <a:lumMod val="25000"/>
                  </a:schemeClr>
                </a:solidFill>
                <a:latin typeface="Abadi"/>
              </a:rPr>
              <a:t>webscraping</a:t>
            </a:r>
            <a:r>
              <a:rPr lang="en-US" sz="8800" dirty="0">
                <a:solidFill>
                  <a:schemeClr val="accent3">
                    <a:lumMod val="25000"/>
                  </a:schemeClr>
                </a:solidFill>
                <a:latin typeface="Abadi"/>
              </a:rPr>
              <a:t> SpaceX’s Wikipedia page and the other half came from the SpaceX API.</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marL="0" indent="0">
              <a:lnSpc>
                <a:spcPct val="120000"/>
              </a:lnSpc>
              <a:spcBef>
                <a:spcPts val="1400"/>
              </a:spcBef>
              <a:buNone/>
            </a:pPr>
            <a:r>
              <a:rPr lang="en-US" sz="8800" dirty="0">
                <a:solidFill>
                  <a:schemeClr val="accent3">
                    <a:lumMod val="25000"/>
                  </a:schemeClr>
                </a:solidFill>
                <a:latin typeface="Abadi"/>
              </a:rPr>
              <a:t>Data wrangling involved preprocessing missing values and creating a new feature for the landing outcome that was easier to interpret for a model.</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8800" dirty="0">
                <a:solidFill>
                  <a:schemeClr val="accent3">
                    <a:lumMod val="25000"/>
                  </a:schemeClr>
                </a:solidFill>
                <a:latin typeface="Abadi"/>
              </a:rPr>
              <a:t>We ran the data through multiple classification models and adjusted the parameters until we got the most accurate possible predictive model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got our data from the SpaceX heavy launches </a:t>
            </a:r>
            <a:r>
              <a:rPr lang="en-US" sz="2200" dirty="0" err="1">
                <a:solidFill>
                  <a:schemeClr val="accent3">
                    <a:lumMod val="25000"/>
                  </a:schemeClr>
                </a:solidFill>
                <a:latin typeface="Abadi" panose="020B0604020104020204" pitchFamily="34" charset="0"/>
              </a:rPr>
              <a:t>wikiepdia</a:t>
            </a:r>
            <a:r>
              <a:rPr lang="en-US" sz="2200" dirty="0">
                <a:solidFill>
                  <a:schemeClr val="accent3">
                    <a:lumMod val="25000"/>
                  </a:schemeClr>
                </a:solidFill>
                <a:latin typeface="Abadi" panose="020B0604020104020204" pitchFamily="34" charset="0"/>
              </a:rPr>
              <a:t> page and the SpaceX API:</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https://en.wikipedia.org/wiki/List_of_Falcon/_9/_and_Falcon_Heavy_launches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https://api.spacexdata.com/v4/rockets/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SpaceX API makes the records of their launches publicly available, so you can pull it up directly from Python.</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https://github.com/charlestfanning/captsone/blob/main/Data%20Collection%20API.ipynb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black and white text">
            <a:extLst>
              <a:ext uri="{FF2B5EF4-FFF2-40B4-BE49-F238E27FC236}">
                <a16:creationId xmlns:a16="http://schemas.microsoft.com/office/drawing/2014/main" id="{629FE437-D7C6-93AC-BB19-6C727328E90B}"/>
              </a:ext>
            </a:extLst>
          </p:cNvPr>
          <p:cNvPicPr>
            <a:picLocks noChangeAspect="1"/>
          </p:cNvPicPr>
          <p:nvPr/>
        </p:nvPicPr>
        <p:blipFill>
          <a:blip r:embed="rId3"/>
          <a:stretch>
            <a:fillRect/>
          </a:stretch>
        </p:blipFill>
        <p:spPr>
          <a:xfrm>
            <a:off x="5910262" y="1773237"/>
            <a:ext cx="5461000" cy="422592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just request the information directly from the Wikipedia page and format the HTML info into a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https://github.com/charlestfanning/captsone/blob/main/Data%20Collection%20with%20Web%20Scraping.ipynb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descr="A diagram of a web page&#10;&#10;Description automatically generated with medium confidence">
            <a:extLst>
              <a:ext uri="{FF2B5EF4-FFF2-40B4-BE49-F238E27FC236}">
                <a16:creationId xmlns:a16="http://schemas.microsoft.com/office/drawing/2014/main" id="{F4B480C5-268F-CFFD-7B78-4555F22AF6E2}"/>
              </a:ext>
            </a:extLst>
          </p:cNvPr>
          <p:cNvPicPr>
            <a:picLocks noChangeAspect="1"/>
          </p:cNvPicPr>
          <p:nvPr/>
        </p:nvPicPr>
        <p:blipFill>
          <a:blip r:embed="rId5"/>
          <a:stretch>
            <a:fillRect/>
          </a:stretch>
        </p:blipFill>
        <p:spPr>
          <a:xfrm>
            <a:off x="5910262" y="1792288"/>
            <a:ext cx="5461000" cy="42068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2482</TotalTime>
  <Words>1384</Words>
  <Application>Microsoft Office PowerPoint</Application>
  <PresentationFormat>Widescreen</PresentationFormat>
  <Paragraphs>181</Paragraphs>
  <Slides>43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fanning, charles t.</cp:lastModifiedBy>
  <cp:revision>202</cp:revision>
  <dcterms:created xsi:type="dcterms:W3CDTF">2021-04-29T18:58:34Z</dcterms:created>
  <dcterms:modified xsi:type="dcterms:W3CDTF">2024-03-14T22:34:26Z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